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14"/>
  </p:notesMasterIdLst>
  <p:sldIdLst>
    <p:sldId id="278" r:id="rId5"/>
    <p:sldId id="279" r:id="rId6"/>
    <p:sldId id="280" r:id="rId7"/>
    <p:sldId id="294" r:id="rId8"/>
    <p:sldId id="297" r:id="rId9"/>
    <p:sldId id="308" r:id="rId10"/>
    <p:sldId id="309" r:id="rId11"/>
    <p:sldId id="292" r:id="rId12"/>
    <p:sldId id="293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>
      <p:cViewPr>
        <p:scale>
          <a:sx n="83" d="100"/>
          <a:sy n="83" d="100"/>
        </p:scale>
        <p:origin x="496" y="92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three model algorithms we have used are LSTM, BERT and Random forest for ensemble learning.</a:t>
            </a:r>
          </a:p>
          <a:p>
            <a:endParaRPr lang="en-US" dirty="0"/>
          </a:p>
          <a:p>
            <a:r>
              <a:rPr lang="en-US" dirty="0"/>
              <a:t>Random forest is a type of ensemble learning </a:t>
            </a:r>
            <a:r>
              <a:rPr lang="en-US" dirty="0" err="1"/>
              <a:t>technqiue</a:t>
            </a:r>
            <a:r>
              <a:rPr lang="en-US" dirty="0"/>
              <a:t> that combines predictions of multiple </a:t>
            </a:r>
            <a:r>
              <a:rPr lang="en-US" dirty="0" err="1"/>
              <a:t>indivdual</a:t>
            </a:r>
            <a:r>
              <a:rPr lang="en-US" dirty="0"/>
              <a:t> decision trees to improve the overall</a:t>
            </a:r>
          </a:p>
          <a:p>
            <a:r>
              <a:rPr lang="en-US" dirty="0"/>
              <a:t>performance and generalization.</a:t>
            </a:r>
          </a:p>
          <a:p>
            <a:r>
              <a:rPr lang="en-US" dirty="0"/>
              <a:t>This algorithm is known to combine the predictions of multiple decision trees through a </a:t>
            </a:r>
            <a:r>
              <a:rPr lang="en-US" dirty="0" err="1"/>
              <a:t>provess</a:t>
            </a:r>
            <a:r>
              <a:rPr lang="en-US" dirty="0"/>
              <a:t> called majority voting. </a:t>
            </a:r>
          </a:p>
          <a:p>
            <a:r>
              <a:rPr lang="en-US" dirty="0"/>
              <a:t>The algorithm is especially useful to obtain a reduced overfitting, can capture non-linear relationships and handle diverse linguistic</a:t>
            </a:r>
          </a:p>
          <a:p>
            <a:r>
              <a:rPr lang="en-US" dirty="0"/>
              <a:t>characteristics in text data.</a:t>
            </a:r>
          </a:p>
          <a:p>
            <a:endParaRPr lang="en-US" dirty="0"/>
          </a:p>
          <a:p>
            <a:r>
              <a:rPr lang="en-US" dirty="0"/>
              <a:t>LSTM are a type of RNN </a:t>
            </a:r>
            <a:r>
              <a:rPr lang="en-US" dirty="0" err="1"/>
              <a:t>architevture</a:t>
            </a:r>
            <a:r>
              <a:rPr lang="en-US" dirty="0"/>
              <a:t> that is especially beneficial in NLP tasks that involve sequential data where context is important.</a:t>
            </a:r>
          </a:p>
          <a:p>
            <a:r>
              <a:rPr lang="en-US" dirty="0"/>
              <a:t>as shown in fig the cell state is an internal memory that stores info over time.</a:t>
            </a:r>
          </a:p>
          <a:p>
            <a:r>
              <a:rPr lang="en-US" dirty="0"/>
              <a:t>input gate determines how much new info needs to be added</a:t>
            </a:r>
          </a:p>
          <a:p>
            <a:r>
              <a:rPr lang="en-US" dirty="0"/>
              <a:t>forget gate decides what info from </a:t>
            </a:r>
            <a:r>
              <a:rPr lang="en-US" dirty="0" err="1"/>
              <a:t>prev</a:t>
            </a:r>
            <a:r>
              <a:rPr lang="en-US" dirty="0"/>
              <a:t> cell needs to be discarded</a:t>
            </a:r>
          </a:p>
          <a:p>
            <a:r>
              <a:rPr lang="en-US" dirty="0"/>
              <a:t>output gate - controls the amount of info that should be used to generate the output</a:t>
            </a:r>
          </a:p>
          <a:p>
            <a:r>
              <a:rPr lang="en-US" dirty="0"/>
              <a:t>hidden state - this is a transformed version of cell state and carries info to next time step.</a:t>
            </a:r>
          </a:p>
          <a:p>
            <a:endParaRPr lang="en-US" dirty="0"/>
          </a:p>
          <a:p>
            <a:r>
              <a:rPr lang="en-US" dirty="0"/>
              <a:t>BERT is a type of transformer-based </a:t>
            </a:r>
            <a:r>
              <a:rPr lang="en-US" dirty="0" err="1"/>
              <a:t>arrchitecture</a:t>
            </a:r>
            <a:r>
              <a:rPr lang="en-US" dirty="0"/>
              <a:t> that is well suited for large datasets and it excels at capturing contextual info</a:t>
            </a:r>
          </a:p>
          <a:p>
            <a:r>
              <a:rPr lang="en-US" dirty="0"/>
              <a:t>from text, this makes it highly effective for understanding and </a:t>
            </a:r>
            <a:r>
              <a:rPr lang="en-US" dirty="0" err="1"/>
              <a:t>analysing</a:t>
            </a:r>
            <a:r>
              <a:rPr lang="en-US" dirty="0"/>
              <a:t> sentiment in text data. </a:t>
            </a:r>
          </a:p>
          <a:p>
            <a:r>
              <a:rPr lang="en-US" dirty="0"/>
              <a:t>BERT is said to process text in both </a:t>
            </a:r>
            <a:r>
              <a:rPr lang="en-US" dirty="0" err="1"/>
              <a:t>direcrions</a:t>
            </a:r>
            <a:r>
              <a:rPr lang="en-US" dirty="0"/>
              <a:t> unlike traditional language models. It considers both the left and right </a:t>
            </a:r>
            <a:r>
              <a:rPr lang="en-US" dirty="0" err="1"/>
              <a:t>contect</a:t>
            </a:r>
            <a:r>
              <a:rPr lang="en-US" dirty="0"/>
              <a:t> of each</a:t>
            </a:r>
          </a:p>
          <a:p>
            <a:r>
              <a:rPr lang="en-US" dirty="0"/>
              <a:t>word in a sentence.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721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random forest, we have manually configured 10 different combinations and out of the 10, we </a:t>
            </a:r>
            <a:r>
              <a:rPr lang="en-US" dirty="0" err="1"/>
              <a:t>founf</a:t>
            </a:r>
            <a:r>
              <a:rPr lang="en-US" dirty="0"/>
              <a:t> these params performing the bets.</a:t>
            </a:r>
          </a:p>
          <a:p>
            <a:r>
              <a:rPr lang="en-US" dirty="0"/>
              <a:t>but manually </a:t>
            </a:r>
            <a:r>
              <a:rPr lang="en-US" dirty="0" err="1"/>
              <a:t>doung</a:t>
            </a:r>
            <a:r>
              <a:rPr lang="en-US" dirty="0"/>
              <a:t> so would be tedious and time consuming, therefore in order to automate this process to find the optimal param we used</a:t>
            </a:r>
          </a:p>
          <a:p>
            <a:r>
              <a:rPr lang="en-US" dirty="0"/>
              <a:t>an algo like </a:t>
            </a:r>
            <a:r>
              <a:rPr lang="en-US" dirty="0" err="1"/>
              <a:t>gridsearch</a:t>
            </a:r>
            <a:r>
              <a:rPr lang="en-US" dirty="0"/>
              <a:t> with 5 fold cross validation, and we obtained these as the best params.</a:t>
            </a:r>
          </a:p>
          <a:p>
            <a:endParaRPr lang="en-US" dirty="0"/>
          </a:p>
          <a:p>
            <a:r>
              <a:rPr lang="en-US" dirty="0"/>
              <a:t>we have used 3 different models for LSTM as shown here, and models 1 and 3 use 100 and 128 LSTM units, this helps gain a balance between</a:t>
            </a:r>
          </a:p>
          <a:p>
            <a:r>
              <a:rPr lang="en-US" dirty="0"/>
              <a:t>capturing relevant patterns and avoiding model complexity. model 2 uses a bidirectional LSTM which processes seq in both directions.</a:t>
            </a:r>
          </a:p>
          <a:p>
            <a:r>
              <a:rPr lang="en-US" dirty="0"/>
              <a:t>models with high capacity that is more </a:t>
            </a:r>
            <a:r>
              <a:rPr lang="en-US" dirty="0" err="1"/>
              <a:t>lstm</a:t>
            </a:r>
            <a:r>
              <a:rPr lang="en-US" dirty="0"/>
              <a:t> units and dense units have the potential to capture intricate </a:t>
            </a:r>
            <a:r>
              <a:rPr lang="en-US" dirty="0" err="1"/>
              <a:t>aptterns</a:t>
            </a:r>
            <a:r>
              <a:rPr lang="en-US" dirty="0"/>
              <a:t> in data, and therefore</a:t>
            </a:r>
          </a:p>
          <a:p>
            <a:r>
              <a:rPr lang="en-US" dirty="0"/>
              <a:t>we have chosen these values.</a:t>
            </a:r>
          </a:p>
          <a:p>
            <a:endParaRPr lang="en-US" dirty="0"/>
          </a:p>
          <a:p>
            <a:r>
              <a:rPr lang="en-US" dirty="0"/>
              <a:t>the train test split for using </a:t>
            </a:r>
            <a:r>
              <a:rPr lang="en-US" dirty="0" err="1"/>
              <a:t>bert</a:t>
            </a:r>
            <a:r>
              <a:rPr lang="en-US" dirty="0"/>
              <a:t> model is 80:20, with 2 models </a:t>
            </a:r>
            <a:r>
              <a:rPr lang="en-US" dirty="0" err="1"/>
              <a:t>bert</a:t>
            </a:r>
            <a:r>
              <a:rPr lang="en-US" dirty="0"/>
              <a:t> and </a:t>
            </a:r>
            <a:r>
              <a:rPr lang="en-US" dirty="0" err="1"/>
              <a:t>distilbert</a:t>
            </a:r>
            <a:r>
              <a:rPr lang="en-US" dirty="0"/>
              <a:t>. </a:t>
            </a:r>
            <a:r>
              <a:rPr lang="en-US" dirty="0" err="1"/>
              <a:t>distilbert</a:t>
            </a:r>
            <a:r>
              <a:rPr lang="en-US" dirty="0"/>
              <a:t> is a smaller version of the </a:t>
            </a:r>
            <a:r>
              <a:rPr lang="en-US" dirty="0" err="1"/>
              <a:t>bert</a:t>
            </a:r>
            <a:r>
              <a:rPr lang="en-US" dirty="0"/>
              <a:t> designed</a:t>
            </a:r>
          </a:p>
          <a:p>
            <a:r>
              <a:rPr lang="en-US" dirty="0"/>
              <a:t>to be more memory efficient. the chosen configurations worked well as they take into account the memory </a:t>
            </a:r>
            <a:r>
              <a:rPr lang="en-US" dirty="0" err="1"/>
              <a:t>contraints</a:t>
            </a:r>
            <a:r>
              <a:rPr lang="en-US" dirty="0"/>
              <a:t>, model convergence and</a:t>
            </a:r>
          </a:p>
          <a:p>
            <a:r>
              <a:rPr lang="en-US" dirty="0"/>
              <a:t>trade-off between computational resources and performance.</a:t>
            </a:r>
          </a:p>
          <a:p>
            <a:r>
              <a:rPr lang="en-US" dirty="0"/>
              <a:t>we have used batch sizes of 16 and 32, while a learning rate as shown, and the </a:t>
            </a:r>
            <a:r>
              <a:rPr lang="en-US" dirty="0" err="1"/>
              <a:t>adam</a:t>
            </a:r>
            <a:r>
              <a:rPr lang="en-US" dirty="0"/>
              <a:t> optimizer adapts the learning </a:t>
            </a:r>
            <a:r>
              <a:rPr lang="en-US" dirty="0" err="1"/>
              <a:t>rarte</a:t>
            </a:r>
            <a:r>
              <a:rPr lang="en-US" dirty="0"/>
              <a:t> for faster convergence</a:t>
            </a:r>
          </a:p>
          <a:p>
            <a:r>
              <a:rPr lang="en-US" dirty="0"/>
              <a:t>and better optimization.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76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5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643235FC-B3E1-2D80-8393-E9E6D4736FBC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90400196-C40F-87C4-CCB2-2D70DA278332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4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1453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5203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6409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65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83784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8" name="Freeform: Shape 33">
            <a:extLst>
              <a:ext uri="{FF2B5EF4-FFF2-40B4-BE49-F238E27FC236}">
                <a16:creationId xmlns:a16="http://schemas.microsoft.com/office/drawing/2014/main" id="{E9E68FD8-1EF4-B1B7-2105-7A4606486A53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45">
            <a:extLst>
              <a:ext uri="{FF2B5EF4-FFF2-40B4-BE49-F238E27FC236}">
                <a16:creationId xmlns:a16="http://schemas.microsoft.com/office/drawing/2014/main" id="{7014ABA2-AF7A-E725-C506-9C215DF948AB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42">
            <a:extLst>
              <a:ext uri="{FF2B5EF4-FFF2-40B4-BE49-F238E27FC236}">
                <a16:creationId xmlns:a16="http://schemas.microsoft.com/office/drawing/2014/main" id="{9DC86B76-9503-F335-20F3-C2A4ADE2EC40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48">
            <a:extLst>
              <a:ext uri="{FF2B5EF4-FFF2-40B4-BE49-F238E27FC236}">
                <a16:creationId xmlns:a16="http://schemas.microsoft.com/office/drawing/2014/main" id="{CD697898-3F5B-C561-BA12-686C0DCEC28C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: Shape 39">
            <a:extLst>
              <a:ext uri="{FF2B5EF4-FFF2-40B4-BE49-F238E27FC236}">
                <a16:creationId xmlns:a16="http://schemas.microsoft.com/office/drawing/2014/main" id="{1991AA89-A29B-4EFA-F699-FDC275D57964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36">
            <a:extLst>
              <a:ext uri="{FF2B5EF4-FFF2-40B4-BE49-F238E27FC236}">
                <a16:creationId xmlns:a16="http://schemas.microsoft.com/office/drawing/2014/main" id="{9C8A13A8-330C-351D-E107-F0E36B51A8AA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9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3354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Image 0" descr="preencoded.png">
            <a:extLst>
              <a:ext uri="{FF2B5EF4-FFF2-40B4-BE49-F238E27FC236}">
                <a16:creationId xmlns:a16="http://schemas.microsoft.com/office/drawing/2014/main" id="{D0A7B491-592F-77CC-EF13-E4C116B8D0F7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A2DFE501-4162-ADB6-C104-601361F36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2" name="Image 5" descr="preencoded.png">
            <a:extLst>
              <a:ext uri="{FF2B5EF4-FFF2-40B4-BE49-F238E27FC236}">
                <a16:creationId xmlns:a16="http://schemas.microsoft.com/office/drawing/2014/main" id="{8A9EF243-49D8-19D8-7738-FAB4A62EEC00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6" descr="preencoded.png">
            <a:extLst>
              <a:ext uri="{FF2B5EF4-FFF2-40B4-BE49-F238E27FC236}">
                <a16:creationId xmlns:a16="http://schemas.microsoft.com/office/drawing/2014/main" id="{89508DB1-42FF-C63C-47DD-97389326B5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05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CA117EA7-B95B-5DB8-0A00-225B01338891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: Shape 8">
            <a:extLst>
              <a:ext uri="{FF2B5EF4-FFF2-40B4-BE49-F238E27FC236}">
                <a16:creationId xmlns:a16="http://schemas.microsoft.com/office/drawing/2014/main" id="{26D9D4C4-2A09-5E57-0B22-58D3ABD3FC7A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9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5">
            <a:extLst>
              <a:ext uri="{FF2B5EF4-FFF2-40B4-BE49-F238E27FC236}">
                <a16:creationId xmlns:a16="http://schemas.microsoft.com/office/drawing/2014/main" id="{ECE016EC-ADA3-64F0-563D-DB00375C936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F9D0F0C9-8F27-ACCE-C183-03347BD15195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87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reeform: Shape 10">
            <a:extLst>
              <a:ext uri="{FF2B5EF4-FFF2-40B4-BE49-F238E27FC236}">
                <a16:creationId xmlns:a16="http://schemas.microsoft.com/office/drawing/2014/main" id="{34A776B2-AFBF-1AC3-2FDE-591BE1C14C1C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961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8CE3A397-5536-E905-0156-DAEB84A43D72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0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919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664" r:id="rId14"/>
    <p:sldLayoutId id="2147483668" r:id="rId15"/>
    <p:sldLayoutId id="2147483669" r:id="rId16"/>
    <p:sldLayoutId id="2147483673" r:id="rId17"/>
    <p:sldLayoutId id="2147483670" r:id="rId18"/>
    <p:sldLayoutId id="2147483671" r:id="rId19"/>
    <p:sldLayoutId id="2147483655" r:id="rId20"/>
    <p:sldLayoutId id="2147483674" r:id="rId21"/>
    <p:sldLayoutId id="2147483654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75359B37-EBFA-4AA5-9264-B0DA8BBD1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423" y="3176833"/>
            <a:ext cx="10318418" cy="2581538"/>
          </a:xfrm>
        </p:spPr>
        <p:txBody>
          <a:bodyPr>
            <a:noAutofit/>
          </a:bodyPr>
          <a:lstStyle/>
          <a:p>
            <a:r>
              <a:rPr lang="en-US" sz="4400" b="1" dirty="0" err="1"/>
              <a:t>EmoTalk</a:t>
            </a:r>
            <a:r>
              <a:rPr lang="en-US" sz="4400" b="1" dirty="0"/>
              <a:t>: Sentiment Analysis on Audio Text Data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1945" y="5830278"/>
            <a:ext cx="8045373" cy="65649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2"/>
                </a:solidFill>
              </a:rPr>
              <a:t>Ashwin Unnikrishnan</a:t>
            </a:r>
          </a:p>
          <a:p>
            <a:pPr>
              <a:lnSpc>
                <a:spcPct val="90000"/>
              </a:lnSpc>
            </a:pPr>
            <a:r>
              <a:rPr lang="en-US" sz="1000" dirty="0" err="1">
                <a:solidFill>
                  <a:schemeClr val="bg2"/>
                </a:solidFill>
              </a:rPr>
              <a:t>Sreelu</a:t>
            </a:r>
            <a:r>
              <a:rPr lang="en-US" sz="1000" dirty="0">
                <a:solidFill>
                  <a:schemeClr val="bg2"/>
                </a:solidFill>
              </a:rPr>
              <a:t> Prasanna Nair</a:t>
            </a:r>
          </a:p>
          <a:p>
            <a:pPr>
              <a:lnSpc>
                <a:spcPct val="90000"/>
              </a:lnSpc>
            </a:pPr>
            <a:r>
              <a:rPr lang="en-US" sz="1000" dirty="0" err="1">
                <a:solidFill>
                  <a:schemeClr val="bg2"/>
                </a:solidFill>
              </a:rPr>
              <a:t>Pratyush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Rokade</a:t>
            </a:r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8" name="Picture 4" descr="Digital financial graph">
            <a:extLst>
              <a:ext uri="{FF2B5EF4-FFF2-40B4-BE49-F238E27FC236}">
                <a16:creationId xmlns:a16="http://schemas.microsoft.com/office/drawing/2014/main" id="{3BD47D63-ADA4-3838-C47E-A3328798A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71" b="16686"/>
          <a:stretch/>
        </p:blipFill>
        <p:spPr>
          <a:xfrm>
            <a:off x="1" y="10"/>
            <a:ext cx="12192000" cy="2828482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9BFBD80D-8526-4C78-8F1F-ECCFF37F0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83465" y="2828492"/>
            <a:ext cx="11908534" cy="79375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C97ACE8-F0AE-473A-8E56-C321C2074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69B98BD-5536-2571-B30B-BD3BB90BC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904"/>
    </mc:Choice>
    <mc:Fallback>
      <p:transition advTm="11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9FFD09A9-7BD2-476F-A541-22272F24B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23AE9-A278-401D-8089-34519DF5A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A77D789-9DE0-43A3-B196-F13CFECFA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AGENDA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BC648B-BC3C-4674-B1FD-2F9F1C6D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dirty="0"/>
              <a:t>P​</a:t>
            </a:r>
            <a:r>
              <a:rPr lang="en-US" dirty="0" err="1"/>
              <a:t>roblem</a:t>
            </a:r>
            <a:r>
              <a:rPr lang="en-US" dirty="0"/>
              <a:t> Statement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dirty="0"/>
              <a:t>Dataset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dirty="0"/>
              <a:t>Algorithms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dirty="0"/>
              <a:t>Methodology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dirty="0"/>
              <a:t>​Results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dirty="0"/>
              <a:t>Conclusion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endParaRPr lang="en-US" dirty="0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060D4E3E-4B0B-E597-90AA-BE3A01D69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1" r="17625"/>
          <a:stretch/>
        </p:blipFill>
        <p:spPr>
          <a:xfrm>
            <a:off x="7389812" y="10"/>
            <a:ext cx="4802188" cy="6857990"/>
          </a:xfrm>
          <a:custGeom>
            <a:avLst/>
            <a:gdLst/>
            <a:ahLst/>
            <a:cxnLst/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892227-D20A-A2DD-AF9B-A70D16F48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32"/>
    </mc:Choice>
    <mc:Fallback>
      <p:transition spd="slow" advTm="1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17" name="Picture 16" descr="Digital financial graph">
            <a:extLst>
              <a:ext uri="{FF2B5EF4-FFF2-40B4-BE49-F238E27FC236}">
                <a16:creationId xmlns:a16="http://schemas.microsoft.com/office/drawing/2014/main" id="{99F9E9B9-611E-9AD7-5789-A30ECB682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31" r="25443" b="-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Sentiment analysis on audio data plays a crucial role in understanding human communication and extracting meaningful information from spoken language. </a:t>
            </a:r>
          </a:p>
          <a:p>
            <a:r>
              <a:rPr lang="en-US" dirty="0">
                <a:latin typeface="Calibri" panose="020F0502020204030204" pitchFamily="34" charset="0"/>
              </a:rPr>
              <a:t>Applications of Audio sentiment analysis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Content Filtering and Safety </a:t>
            </a:r>
            <a:endParaRPr lang="en-US" dirty="0">
              <a:effectLst/>
              <a:latin typeface="SymbolMT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Social Media Monitoring </a:t>
            </a:r>
            <a:endParaRPr lang="en-US" dirty="0">
              <a:effectLst/>
              <a:latin typeface="SymbolMT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Psychological and Behavioral Analysis</a:t>
            </a:r>
            <a:endParaRPr lang="en-US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5726" y="6375679"/>
            <a:ext cx="4271016" cy="34579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Sentimental Analysis on Audio Text Data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5278" y="6375679"/>
            <a:ext cx="1484722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7F696F-9CED-AABA-2471-FB572DE35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66"/>
    </mc:Choice>
    <mc:Fallback>
      <p:transition spd="slow" advTm="68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bird with wings">
            <a:extLst>
              <a:ext uri="{FF2B5EF4-FFF2-40B4-BE49-F238E27FC236}">
                <a16:creationId xmlns:a16="http://schemas.microsoft.com/office/drawing/2014/main" id="{468187F6-9233-4797-4B13-4EA05A3B4E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479" t="16123" r="20916" b="12420"/>
          <a:stretch/>
        </p:blipFill>
        <p:spPr>
          <a:xfrm>
            <a:off x="8675463" y="834019"/>
            <a:ext cx="3048748" cy="2488587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F55F6612-4211-55B6-702D-4646619C8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626" y="350815"/>
            <a:ext cx="2527264" cy="771245"/>
          </a:xfrm>
        </p:spPr>
        <p:txBody>
          <a:bodyPr anchor="ctr"/>
          <a:lstStyle/>
          <a:p>
            <a:r>
              <a:rPr lang="en-US" dirty="0"/>
              <a:t>Dataset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3689" y="6392368"/>
            <a:ext cx="4114800" cy="345796"/>
          </a:xfrm>
        </p:spPr>
        <p:txBody>
          <a:bodyPr/>
          <a:lstStyle/>
          <a:p>
            <a:r>
              <a:rPr lang="en-US" dirty="0"/>
              <a:t>Sentimental Analysis on Audio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 descr="A blue bird with wings">
            <a:extLst>
              <a:ext uri="{FF2B5EF4-FFF2-40B4-BE49-F238E27FC236}">
                <a16:creationId xmlns:a16="http://schemas.microsoft.com/office/drawing/2014/main" id="{08756517-DEEB-28BF-951B-DFBE2F1F60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479" t="16123" r="20916" b="12420"/>
          <a:stretch/>
        </p:blipFill>
        <p:spPr>
          <a:xfrm>
            <a:off x="745740" y="984847"/>
            <a:ext cx="2863970" cy="2337759"/>
          </a:xfrm>
          <a:prstGeom prst="rect">
            <a:avLst/>
          </a:prstGeom>
        </p:spPr>
      </p:pic>
      <p:pic>
        <p:nvPicPr>
          <p:cNvPr id="12" name="Picture 11" descr="A blue bird with wings">
            <a:extLst>
              <a:ext uri="{FF2B5EF4-FFF2-40B4-BE49-F238E27FC236}">
                <a16:creationId xmlns:a16="http://schemas.microsoft.com/office/drawing/2014/main" id="{97A8CF97-A597-3924-BEED-ED2FCDE9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479" t="16123" r="20916" b="12420"/>
          <a:stretch/>
        </p:blipFill>
        <p:spPr>
          <a:xfrm>
            <a:off x="2409315" y="4087402"/>
            <a:ext cx="3048748" cy="24885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67277A-A63A-6175-49A9-7EF935E50F02}"/>
              </a:ext>
            </a:extLst>
          </p:cNvPr>
          <p:cNvSpPr txBox="1"/>
          <p:nvPr/>
        </p:nvSpPr>
        <p:spPr>
          <a:xfrm>
            <a:off x="9255503" y="1802267"/>
            <a:ext cx="1888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>
                <a:solidFill>
                  <a:schemeClr val="bg2"/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Borderlands 2 is so good omg</a:t>
            </a:r>
            <a:r>
              <a:rPr lang="en-US">
                <a:solidFill>
                  <a:schemeClr val="bg2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9671A-D889-5245-C869-1A1BE58C3E7B}"/>
              </a:ext>
            </a:extLst>
          </p:cNvPr>
          <p:cNvSpPr txBox="1"/>
          <p:nvPr/>
        </p:nvSpPr>
        <p:spPr>
          <a:xfrm>
            <a:off x="2918461" y="4858024"/>
            <a:ext cx="2030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>
                <a:solidFill>
                  <a:schemeClr val="bg2"/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cutting out toxic relationships starting with Verizon who want me to "pay my overdue phone bill" . the audacity</a:t>
            </a:r>
            <a:r>
              <a:rPr lang="en-US" sz="1200">
                <a:solidFill>
                  <a:schemeClr val="bg2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</a:p>
        </p:txBody>
      </p:sp>
      <p:pic>
        <p:nvPicPr>
          <p:cNvPr id="17" name="Picture 16" descr="A blue bird with wings">
            <a:extLst>
              <a:ext uri="{FF2B5EF4-FFF2-40B4-BE49-F238E27FC236}">
                <a16:creationId xmlns:a16="http://schemas.microsoft.com/office/drawing/2014/main" id="{0ED10279-7577-743F-3AD9-80E78C43BC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479" t="16123" r="20916" b="12420"/>
          <a:stretch/>
        </p:blipFill>
        <p:spPr>
          <a:xfrm>
            <a:off x="6733938" y="4087402"/>
            <a:ext cx="3048748" cy="24885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2277B2-FC34-9C10-63CA-A701F37DF7EF}"/>
              </a:ext>
            </a:extLst>
          </p:cNvPr>
          <p:cNvSpPr txBox="1"/>
          <p:nvPr/>
        </p:nvSpPr>
        <p:spPr>
          <a:xfrm>
            <a:off x="7535883" y="4866645"/>
            <a:ext cx="14253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>
                <a:solidFill>
                  <a:schemeClr val="bg2"/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Apple iPhone 7 Plus a1661 32GB Jet Black Verizon Very Good Condition (Unlocked)</a:t>
            </a:r>
            <a:r>
              <a:rPr lang="en-US" sz="1200">
                <a:solidFill>
                  <a:schemeClr val="bg2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C5F658-49DC-B4DE-AFAD-2C7A2FEE8406}"/>
              </a:ext>
            </a:extLst>
          </p:cNvPr>
          <p:cNvSpPr txBox="1"/>
          <p:nvPr/>
        </p:nvSpPr>
        <p:spPr>
          <a:xfrm>
            <a:off x="1486918" y="1647648"/>
            <a:ext cx="1355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>
                <a:solidFill>
                  <a:schemeClr val="bg2"/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 love how people are complaining about Deadpool in Fortnite but never did for John Wick happening.</a:t>
            </a:r>
            <a:r>
              <a:rPr lang="en-US" sz="1100">
                <a:solidFill>
                  <a:schemeClr val="bg2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</a:p>
        </p:txBody>
      </p:sp>
      <p:pic>
        <p:nvPicPr>
          <p:cNvPr id="29" name="Graphic 28" descr="Neutral face with solid fill with solid fill">
            <a:extLst>
              <a:ext uri="{FF2B5EF4-FFF2-40B4-BE49-F238E27FC236}">
                <a16:creationId xmlns:a16="http://schemas.microsoft.com/office/drawing/2014/main" id="{38E865AF-875A-F6E1-A0A3-3BF6B8451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4461" y="3824493"/>
            <a:ext cx="914400" cy="914400"/>
          </a:xfrm>
          <a:prstGeom prst="rect">
            <a:avLst/>
          </a:prstGeom>
        </p:spPr>
      </p:pic>
      <p:pic>
        <p:nvPicPr>
          <p:cNvPr id="31" name="Graphic 30" descr="Smiling face with solid fill with solid fill">
            <a:extLst>
              <a:ext uri="{FF2B5EF4-FFF2-40B4-BE49-F238E27FC236}">
                <a16:creationId xmlns:a16="http://schemas.microsoft.com/office/drawing/2014/main" id="{0EAB833A-C738-3792-0DC7-C6A20EC76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9090" y="594360"/>
            <a:ext cx="914400" cy="914400"/>
          </a:xfrm>
          <a:prstGeom prst="rect">
            <a:avLst/>
          </a:prstGeom>
        </p:spPr>
      </p:pic>
      <p:pic>
        <p:nvPicPr>
          <p:cNvPr id="33" name="Graphic 32" descr="Sad face with solid fill with solid fill">
            <a:extLst>
              <a:ext uri="{FF2B5EF4-FFF2-40B4-BE49-F238E27FC236}">
                <a16:creationId xmlns:a16="http://schemas.microsoft.com/office/drawing/2014/main" id="{952C8461-376F-3F48-9A94-8993A0E0F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5055" y="3821807"/>
            <a:ext cx="914400" cy="914400"/>
          </a:xfrm>
          <a:prstGeom prst="rect">
            <a:avLst/>
          </a:prstGeom>
        </p:spPr>
      </p:pic>
      <p:pic>
        <p:nvPicPr>
          <p:cNvPr id="35" name="Picture 34" descr="A black stamp with white text&#10;&#10;Description automatically generated">
            <a:extLst>
              <a:ext uri="{FF2B5EF4-FFF2-40B4-BE49-F238E27FC236}">
                <a16:creationId xmlns:a16="http://schemas.microsoft.com/office/drawing/2014/main" id="{3DC3132F-7893-3C52-1554-2E9C6BA6C0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08" b="94511" l="10000" r="90889">
                        <a14:foregroundMark x1="11111" y1="40095" x2="11111" y2="62530"/>
                        <a14:foregroundMark x1="11778" y1="40811" x2="10444" y2="60143"/>
                        <a14:foregroundMark x1="25111" y1="53222" x2="25111" y2="53222"/>
                        <a14:foregroundMark x1="32889" y1="51074" x2="32889" y2="51074"/>
                        <a14:foregroundMark x1="64889" y1="46539" x2="64889" y2="46539"/>
                        <a14:foregroundMark x1="86667" y1="35084" x2="91111" y2="59189"/>
                        <a14:foregroundMark x1="91111" y1="59189" x2="91111" y2="59189"/>
                        <a14:foregroundMark x1="90667" y1="61814" x2="90222" y2="64916"/>
                        <a14:foregroundMark x1="31778" y1="85919" x2="54222" y2="90215"/>
                        <a14:foregroundMark x1="54222" y1="90215" x2="71778" y2="84487"/>
                        <a14:foregroundMark x1="36222" y1="90692" x2="59333" y2="91885"/>
                        <a14:foregroundMark x1="59333" y1="91885" x2="64000" y2="91885"/>
                        <a14:foregroundMark x1="43778" y1="94749" x2="56667" y2="94511"/>
                        <a14:foregroundMark x1="37556" y1="10501" x2="61778" y2="9308"/>
                        <a14:foregroundMark x1="61778" y1="9308" x2="64667" y2="10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67397">
            <a:off x="665897" y="835814"/>
            <a:ext cx="900863" cy="8388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13D393-D9C0-B2FD-6FBB-649809A3459A}"/>
              </a:ext>
            </a:extLst>
          </p:cNvPr>
          <p:cNvSpPr txBox="1"/>
          <p:nvPr/>
        </p:nvSpPr>
        <p:spPr>
          <a:xfrm>
            <a:off x="4310884" y="1254720"/>
            <a:ext cx="304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Twitter Sentiment Analysis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218E25-78B3-4FB7-0878-EED143F7E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3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66"/>
    </mc:Choice>
    <mc:Fallback>
      <p:transition spd="slow" advTm="21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6">
            <a:extLst>
              <a:ext uri="{FF2B5EF4-FFF2-40B4-BE49-F238E27FC236}">
                <a16:creationId xmlns:a16="http://schemas.microsoft.com/office/drawing/2014/main" id="{D09F5552-39CF-49BE-9BA3-F2C2E97D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CDD5D4-DC0E-4B2C-8B6B-FCAA00ECE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F9DF5-BC15-E5F3-3152-CE26C9DDE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Algorithms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E520A6-2CAF-E7EE-06F4-CF019A5095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19" y="2765032"/>
            <a:ext cx="4294871" cy="32840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D7F15-133B-335F-63D9-3BF21BC9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427" y="5580030"/>
            <a:ext cx="3086624" cy="259391"/>
          </a:xfrm>
        </p:spPr>
        <p:txBody>
          <a:bodyPr/>
          <a:lstStyle/>
          <a:p>
            <a:pPr defTabSz="342900">
              <a:spcAft>
                <a:spcPts val="600"/>
              </a:spcAft>
            </a:pPr>
            <a:r>
              <a: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Sentimental Analysis on Audio Text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1EFF5-832D-5E37-7C71-DFBCAEE7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010" y="5580030"/>
            <a:ext cx="2114908" cy="259391"/>
          </a:xfrm>
        </p:spPr>
        <p:txBody>
          <a:bodyPr/>
          <a:lstStyle/>
          <a:p>
            <a:pPr defTabSz="342900">
              <a:spcAft>
                <a:spcPts val="600"/>
              </a:spcAft>
            </a:pPr>
            <a:fld id="{48F63A3B-78C7-47BE-AE5E-E10140E04643}" type="slidenum">
              <a: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defTabSz="3429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C8E5A6-AD55-8438-9E93-22FECC29C982}"/>
              </a:ext>
            </a:extLst>
          </p:cNvPr>
          <p:cNvSpPr txBox="1">
            <a:spLocks/>
          </p:cNvSpPr>
          <p:nvPr/>
        </p:nvSpPr>
        <p:spPr>
          <a:xfrm>
            <a:off x="1681436" y="2307349"/>
            <a:ext cx="3248085" cy="301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270"/>
              </a:spcBef>
              <a:buNone/>
            </a:pPr>
            <a:r>
              <a:rPr lang="en-US" sz="1350" kern="120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Random Forest</a:t>
            </a:r>
            <a:endParaRPr lang="en-US"/>
          </a:p>
        </p:txBody>
      </p:sp>
      <p:pic>
        <p:nvPicPr>
          <p:cNvPr id="11" name="Picture 10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A843FBB6-5F72-13AB-9F50-7D0714EC1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326" y="2998523"/>
            <a:ext cx="4186826" cy="216931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286A3B-7632-1F92-6331-6F1955FDECA9}"/>
              </a:ext>
            </a:extLst>
          </p:cNvPr>
          <p:cNvSpPr txBox="1">
            <a:spLocks/>
          </p:cNvSpPr>
          <p:nvPr/>
        </p:nvSpPr>
        <p:spPr>
          <a:xfrm>
            <a:off x="4624311" y="2286000"/>
            <a:ext cx="3248085" cy="301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270"/>
              </a:spcBef>
              <a:buNone/>
            </a:pPr>
            <a:r>
              <a:rPr lang="en-US" sz="1350" kern="120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LSTM</a:t>
            </a:r>
            <a:endParaRPr lang="en-US"/>
          </a:p>
        </p:txBody>
      </p:sp>
      <p:pic>
        <p:nvPicPr>
          <p:cNvPr id="13" name="Picture 1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A57BD4F-5BAD-69D3-F662-5F83EA8440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03"/>
          <a:stretch/>
        </p:blipFill>
        <p:spPr>
          <a:xfrm>
            <a:off x="8844111" y="2745844"/>
            <a:ext cx="2514333" cy="289380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EDE868-2944-DE41-D76A-AF2A2E8FAEA1}"/>
              </a:ext>
            </a:extLst>
          </p:cNvPr>
          <p:cNvSpPr txBox="1">
            <a:spLocks/>
          </p:cNvSpPr>
          <p:nvPr/>
        </p:nvSpPr>
        <p:spPr>
          <a:xfrm>
            <a:off x="8433751" y="2340867"/>
            <a:ext cx="3248085" cy="301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270"/>
              </a:spcBef>
              <a:buNone/>
            </a:pPr>
            <a:r>
              <a:rPr lang="en-US" sz="135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BERT</a:t>
            </a:r>
            <a:endParaRPr lang="en-US" dirty="0"/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2D4A5D9B-26E1-5107-3C55-E8B7668BB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9375471" y="4336788"/>
            <a:ext cx="1543312" cy="15433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520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76"/>
    </mc:Choice>
    <mc:Fallback xmlns="">
      <p:transition spd="slow" advTm="90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4E8F-9738-4D88-DCB0-EAFCD7FA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BD4D5-BEE2-2B99-0066-B474DF34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Sentimental Analysis on Audio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03FAA-0A47-B66B-7E7B-A905DC2C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D060A-6617-B43B-EE37-97961FA97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792" y="2528018"/>
            <a:ext cx="3341878" cy="3872781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Random Forest</a:t>
            </a:r>
          </a:p>
          <a:p>
            <a:r>
              <a:rPr lang="en-US" sz="1600"/>
              <a:t>Train/Test split = 70/30</a:t>
            </a:r>
          </a:p>
          <a:p>
            <a:r>
              <a:rPr lang="en-US" sz="1600"/>
              <a:t>Experimenting manually (10 configuration)</a:t>
            </a:r>
          </a:p>
          <a:p>
            <a:pPr lvl="1"/>
            <a:r>
              <a:rPr lang="en-US" sz="1400"/>
              <a:t>Best configuration:</a:t>
            </a:r>
          </a:p>
          <a:p>
            <a:pPr marL="338328" lvl="1" indent="0">
              <a:buNone/>
            </a:pPr>
            <a:r>
              <a:rPr lang="en-US" sz="1400"/>
              <a:t>	</a:t>
            </a:r>
            <a:r>
              <a:rPr lang="en-US" sz="1400">
                <a:solidFill>
                  <a:schemeClr val="tx1"/>
                </a:solidFill>
              </a:rPr>
              <a:t>max_depth: 40, max_features: sqrt, n_estimators: 450</a:t>
            </a:r>
          </a:p>
          <a:p>
            <a:r>
              <a:rPr lang="en-US" sz="1600"/>
              <a:t>Grid Search with Cross Validation</a:t>
            </a:r>
          </a:p>
          <a:p>
            <a:pPr lvl="1"/>
            <a:r>
              <a:rPr lang="en-US" sz="1400"/>
              <a:t>Best configuration:</a:t>
            </a:r>
            <a:endParaRPr lang="en-US" sz="1050"/>
          </a:p>
          <a:p>
            <a:pPr marL="338328" lvl="1" indent="0">
              <a:buNone/>
            </a:pPr>
            <a:r>
              <a:rPr lang="en-US" sz="1050"/>
              <a:t>	</a:t>
            </a:r>
            <a:r>
              <a:rPr lang="en-US" sz="1400">
                <a:solidFill>
                  <a:schemeClr val="tx1"/>
                </a:solidFill>
              </a:rPr>
              <a:t>max_depth: 80, max_features: auto, n_estimators: 800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78C00D-9112-AC5E-FC3C-F13A42C3238E}"/>
              </a:ext>
            </a:extLst>
          </p:cNvPr>
          <p:cNvSpPr txBox="1">
            <a:spLocks/>
          </p:cNvSpPr>
          <p:nvPr/>
        </p:nvSpPr>
        <p:spPr>
          <a:xfrm>
            <a:off x="4427219" y="2446863"/>
            <a:ext cx="3438313" cy="3872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LSTM</a:t>
            </a:r>
            <a:endParaRPr lang="en-US" sz="1400"/>
          </a:p>
          <a:p>
            <a:r>
              <a:rPr lang="en-US" sz="1400"/>
              <a:t>Train/Test split = 0.33 for test</a:t>
            </a:r>
          </a:p>
          <a:p>
            <a:r>
              <a:rPr lang="en-US" sz="1400"/>
              <a:t>Model 1 and 3 has LSTM layer with 100 and 128 units while Model 2 has Bidirectional LSTM with 128 units.</a:t>
            </a:r>
          </a:p>
          <a:p>
            <a:r>
              <a:rPr lang="en-US" sz="1400"/>
              <a:t>Model 2 has a Batch Normalization and  Dropout layer Model 3 has a Dropout layer</a:t>
            </a:r>
          </a:p>
          <a:p>
            <a:r>
              <a:rPr lang="en-US" sz="1400"/>
              <a:t>Two Dense layers in every model with Model 1 having 50 and 25 units, Model 2 having 64 and 32 units, and Model 3 having 128 and 64 units</a:t>
            </a:r>
          </a:p>
          <a:p>
            <a:endParaRPr lang="en-US" sz="1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805714-2EEF-12F0-475B-A9D0041286E3}"/>
              </a:ext>
            </a:extLst>
          </p:cNvPr>
          <p:cNvSpPr txBox="1">
            <a:spLocks/>
          </p:cNvSpPr>
          <p:nvPr/>
        </p:nvSpPr>
        <p:spPr>
          <a:xfrm>
            <a:off x="8344829" y="2446863"/>
            <a:ext cx="3162048" cy="3872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BERT</a:t>
            </a:r>
            <a:endParaRPr lang="en-US" sz="1400"/>
          </a:p>
          <a:p>
            <a:r>
              <a:rPr lang="en-US" sz="1600">
                <a:solidFill>
                  <a:schemeClr val="accent6"/>
                </a:solidFill>
              </a:rPr>
              <a:t>Train/test split: 80/20</a:t>
            </a:r>
            <a:endParaRPr lang="en-US" sz="1600"/>
          </a:p>
          <a:p>
            <a:r>
              <a:rPr lang="en-US" sz="1600"/>
              <a:t>Two models – BERT and DistilBERT</a:t>
            </a:r>
          </a:p>
          <a:p>
            <a:r>
              <a:rPr lang="en-US" sz="1600"/>
              <a:t>4 different configurations for each model </a:t>
            </a:r>
          </a:p>
          <a:p>
            <a:r>
              <a:rPr lang="en-US" sz="1600"/>
              <a:t>Batch size=16, 32 and #epochs=2, 5</a:t>
            </a:r>
          </a:p>
          <a:p>
            <a:r>
              <a:rPr lang="en-US" sz="1600">
                <a:solidFill>
                  <a:schemeClr val="accent6"/>
                </a:solidFill>
              </a:rPr>
              <a:t>Learning Rate: 1e-5</a:t>
            </a:r>
          </a:p>
          <a:p>
            <a:r>
              <a:rPr lang="en-US" sz="1600">
                <a:solidFill>
                  <a:schemeClr val="accent6"/>
                </a:solidFill>
              </a:rPr>
              <a:t>Optimizer: Adam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A318D8E4-19CF-4DC6-7EA7-74253F960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246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87"/>
    </mc:Choice>
    <mc:Fallback xmlns="">
      <p:transition spd="slow" advTm="135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4E8F-9738-4D88-DCB0-EAFCD7FA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9771"/>
            <a:ext cx="10671048" cy="768096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BD4D5-BEE2-2B99-0066-B474DF34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Sentimental Analysis on Audio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03FAA-0A47-B66B-7E7B-A905DC2C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F3A5E-7F41-C378-DD3D-62E33E9D5FD4}"/>
              </a:ext>
            </a:extLst>
          </p:cNvPr>
          <p:cNvSpPr txBox="1"/>
          <p:nvPr/>
        </p:nvSpPr>
        <p:spPr>
          <a:xfrm>
            <a:off x="927104" y="1581478"/>
            <a:ext cx="371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Random Forest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EEB2505D-2828-8E38-896D-5B45FE085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095811"/>
              </p:ext>
            </p:extLst>
          </p:nvPr>
        </p:nvGraphicFramePr>
        <p:xfrm>
          <a:off x="855125" y="4873637"/>
          <a:ext cx="4402668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67556">
                  <a:extLst>
                    <a:ext uri="{9D8B030D-6E8A-4147-A177-3AD203B41FA5}">
                      <a16:colId xmlns:a16="http://schemas.microsoft.com/office/drawing/2014/main" val="1383407224"/>
                    </a:ext>
                  </a:extLst>
                </a:gridCol>
                <a:gridCol w="1467556">
                  <a:extLst>
                    <a:ext uri="{9D8B030D-6E8A-4147-A177-3AD203B41FA5}">
                      <a16:colId xmlns:a16="http://schemas.microsoft.com/office/drawing/2014/main" val="2244004513"/>
                    </a:ext>
                  </a:extLst>
                </a:gridCol>
                <a:gridCol w="1467556">
                  <a:extLst>
                    <a:ext uri="{9D8B030D-6E8A-4147-A177-3AD203B41FA5}">
                      <a16:colId xmlns:a16="http://schemas.microsoft.com/office/drawing/2014/main" val="543985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  <a:cs typeface="Arial" panose="020B0604020202020204" pitchFamily="34" charset="0"/>
                        </a:rPr>
                        <a:t>Model Number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Train Accuracy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Test Accuracy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50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Model 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0.9641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0.8468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11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Model 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0.9597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0.8482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2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Model 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0.9405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badi Extra Light" panose="020F0502020204030204" pitchFamily="34" charset="0"/>
                        </a:rPr>
                        <a:t>0.8349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67922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7D5E1AF-F9C8-B837-BBA7-77F40B2338CE}"/>
              </a:ext>
            </a:extLst>
          </p:cNvPr>
          <p:cNvSpPr txBox="1"/>
          <p:nvPr/>
        </p:nvSpPr>
        <p:spPr>
          <a:xfrm>
            <a:off x="855125" y="4329826"/>
            <a:ext cx="440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LSTM</a:t>
            </a:r>
          </a:p>
        </p:txBody>
      </p:sp>
      <p:pic>
        <p:nvPicPr>
          <p:cNvPr id="28" name="Picture 27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09A04376-E5CB-7D78-814B-FA246C551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326" y="1950810"/>
            <a:ext cx="3586755" cy="2189135"/>
          </a:xfrm>
          <a:prstGeom prst="rect">
            <a:avLst/>
          </a:prstGeom>
        </p:spPr>
      </p:pic>
      <p:pic>
        <p:nvPicPr>
          <p:cNvPr id="30" name="Picture 2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B9CE7C9-B5D5-FA81-A4CA-51A00B2D1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326" y="4329826"/>
            <a:ext cx="3586755" cy="22417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E7CDAE-2202-F613-3CE0-8D300DB525A2}"/>
              </a:ext>
            </a:extLst>
          </p:cNvPr>
          <p:cNvSpPr txBox="1"/>
          <p:nvPr/>
        </p:nvSpPr>
        <p:spPr>
          <a:xfrm>
            <a:off x="7349067" y="158147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BERT and DistilBERT</a:t>
            </a:r>
          </a:p>
        </p:txBody>
      </p:sp>
      <p:pic>
        <p:nvPicPr>
          <p:cNvPr id="53" name="Content Placeholder 52" descr="A screenshot of a graph">
            <a:extLst>
              <a:ext uri="{FF2B5EF4-FFF2-40B4-BE49-F238E27FC236}">
                <a16:creationId xmlns:a16="http://schemas.microsoft.com/office/drawing/2014/main" id="{E76C16FE-C4DA-1AA4-BFC9-2348BE290D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758952" y="2024420"/>
            <a:ext cx="4659808" cy="2072869"/>
          </a:xfrm>
        </p:spPr>
      </p:pic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3A2C83B6-53DF-797E-720C-CD7085FD2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638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90"/>
    </mc:Choice>
    <mc:Fallback xmlns="">
      <p:transition spd="slow" advTm="80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 follows an increasing order between Random Forest, LSTM and 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batch size decreases execution time but decreasing batch size leads to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BERT outperforms the other two algorithms as it amounts to an accuracy of 93%</a:t>
            </a:r>
          </a:p>
          <a:p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AE959FE-615B-BC19-8304-FEF32EF03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876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80"/>
    </mc:Choice>
    <mc:Fallback xmlns="">
      <p:transition spd="slow" advTm="3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DA281D4-1FD9-786C-4539-5F063D6F7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37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2"/>
    </mc:Choice>
    <mc:Fallback xmlns="">
      <p:transition spd="slow" advTm="7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704781B2488646925A640C0CAA8385" ma:contentTypeVersion="11" ma:contentTypeDescription="Create a new document." ma:contentTypeScope="" ma:versionID="f7910924a472baeb1bdbc70fed019201">
  <xsd:schema xmlns:xsd="http://www.w3.org/2001/XMLSchema" xmlns:xs="http://www.w3.org/2001/XMLSchema" xmlns:p="http://schemas.microsoft.com/office/2006/metadata/properties" xmlns:ns3="c38f980d-69b2-4214-8610-00b04edcf61f" xmlns:ns4="d92df0fb-8b26-49b7-be7e-d89855a85988" targetNamespace="http://schemas.microsoft.com/office/2006/metadata/properties" ma:root="true" ma:fieldsID="f3b2584f7271bf804095f22172c2cf7d" ns3:_="" ns4:_="">
    <xsd:import namespace="c38f980d-69b2-4214-8610-00b04edcf61f"/>
    <xsd:import namespace="d92df0fb-8b26-49b7-be7e-d89855a859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f980d-69b2-4214-8610-00b04edcf6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df0fb-8b26-49b7-be7e-d89855a8598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38f980d-69b2-4214-8610-00b04edcf61f" xsi:nil="true"/>
  </documentManagement>
</p:properties>
</file>

<file path=customXml/itemProps1.xml><?xml version="1.0" encoding="utf-8"?>
<ds:datastoreItem xmlns:ds="http://schemas.openxmlformats.org/officeDocument/2006/customXml" ds:itemID="{C76FE5EC-AFE0-4562-8AED-92E1E4223C7D}">
  <ds:schemaRefs>
    <ds:schemaRef ds:uri="c38f980d-69b2-4214-8610-00b04edcf61f"/>
    <ds:schemaRef ds:uri="d92df0fb-8b26-49b7-be7e-d89855a859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D46F97-2EEB-448D-8FC1-CBF404C9D3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B87B70-0625-4E51-B91E-52B2E08A1E5B}">
  <ds:schemaRefs>
    <ds:schemaRef ds:uri="c38f980d-69b2-4214-8610-00b04edcf61f"/>
    <ds:schemaRef ds:uri="d92df0fb-8b26-49b7-be7e-d89855a859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{DA95CE40-0F8F-A64D-9E2D-82D9CD3899EF}tf10001071</Template>
  <TotalTime>97</TotalTime>
  <Words>901</Words>
  <Application>Microsoft Macintosh PowerPoint</Application>
  <PresentationFormat>Widescreen</PresentationFormat>
  <Paragraphs>113</Paragraphs>
  <Slides>9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Abadi Extra Light</vt:lpstr>
      <vt:lpstr>Arial</vt:lpstr>
      <vt:lpstr>Calibri</vt:lpstr>
      <vt:lpstr>Cascadia Code Light</vt:lpstr>
      <vt:lpstr>Gill Sans MT</vt:lpstr>
      <vt:lpstr>Impact</vt:lpstr>
      <vt:lpstr>SymbolMT</vt:lpstr>
      <vt:lpstr>Badge</vt:lpstr>
      <vt:lpstr>EmoTalk: Sentiment Analysis on Audio Text Data</vt:lpstr>
      <vt:lpstr>AGENDA</vt:lpstr>
      <vt:lpstr>Problem Statement</vt:lpstr>
      <vt:lpstr>Dataset</vt:lpstr>
      <vt:lpstr>Algorithms</vt:lpstr>
      <vt:lpstr>methodology</vt:lpstr>
      <vt:lpstr>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Sentimental analysis on audio text data </dc:title>
  <dc:subject/>
  <dc:creator>Pratyush Rokade</dc:creator>
  <cp:lastModifiedBy>Ashwin Unnikrishnan</cp:lastModifiedBy>
  <cp:revision>10</cp:revision>
  <dcterms:created xsi:type="dcterms:W3CDTF">2023-08-10T13:47:32Z</dcterms:created>
  <dcterms:modified xsi:type="dcterms:W3CDTF">2023-08-11T02:13:47Z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0x010100DB704781B2488646925A640C0CAA8385</vt:lpwstr>
  </property>
</Properties>
</file>